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0" r:id="rId7"/>
    <p:sldId id="264" r:id="rId8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CEEE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835357" y="2960716"/>
            <a:ext cx="3027251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4000" b="1">
                <a:solidFill>
                  <a:srgbClr val="142864"/>
                </a:solidFill>
              </a:defRPr>
            </a:pP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Self et </a:t>
            </a:r>
            <a:r>
              <a:rPr lang="en-US" sz="29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Calendrier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liturgique</a:t>
            </a:r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2026-2027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2984992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23252" y="0"/>
            <a:ext cx="11207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64357" y="391886"/>
            <a:ext cx="4507025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E24F22D-F078-323C-4087-209E57001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1869" y="1225801"/>
            <a:ext cx="4152000" cy="43476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63930" y="2969469"/>
            <a:ext cx="6056111" cy="2800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2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42170" y="856180"/>
            <a:ext cx="3420438" cy="1128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500"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200" b="1">
                <a:solidFill>
                  <a:srgbClr val="962828"/>
                </a:solidFill>
              </a:defRPr>
            </a:pPr>
            <a:r>
              <a:rPr lang="en-US" sz="3500">
                <a:latin typeface="+mj-lt"/>
                <a:ea typeface="+mj-ea"/>
                <a:cs typeface="+mj-cs"/>
              </a:rPr>
              <a:t>Objectifs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266396" cy="673460"/>
            <a:chOff x="0" y="823811"/>
            <a:chExt cx="355196" cy="6734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98813" y="2090569"/>
            <a:ext cx="32232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43039" y="2330505"/>
            <a:ext cx="3419569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57150"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Intégrer</a:t>
            </a:r>
            <a:r>
              <a:rPr lang="en-US" sz="1700" dirty="0"/>
              <a:t> le </a:t>
            </a:r>
            <a:r>
              <a:rPr lang="en-US" sz="1700"/>
              <a:t>calendrier</a:t>
            </a:r>
            <a:r>
              <a:rPr lang="en-US" sz="1700" dirty="0"/>
              <a:t> </a:t>
            </a:r>
            <a:r>
              <a:rPr lang="en-US" sz="1700"/>
              <a:t>liturgique</a:t>
            </a:r>
            <a:r>
              <a:rPr lang="en-US" sz="1700" dirty="0"/>
              <a:t> pour la saison 2026-2027 du self (temps forts, dates et menus)</a:t>
            </a:r>
          </a:p>
          <a:p>
            <a:pPr marL="57150"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Célébrer</a:t>
            </a:r>
            <a:r>
              <a:rPr lang="en-US" sz="1700" dirty="0"/>
              <a:t> 2 fêtes des deux </a:t>
            </a:r>
            <a:r>
              <a:rPr lang="en-US" sz="1700"/>
              <a:t>autres</a:t>
            </a:r>
            <a:r>
              <a:rPr lang="en-US" sz="1700" dirty="0"/>
              <a:t> </a:t>
            </a:r>
            <a:r>
              <a:rPr lang="en-US" sz="1700"/>
              <a:t>grandes</a:t>
            </a:r>
            <a:r>
              <a:rPr lang="en-US" sz="1700" dirty="0"/>
              <a:t> religions </a:t>
            </a:r>
            <a:r>
              <a:rPr lang="en-US" sz="1700"/>
              <a:t>monotheistes</a:t>
            </a:r>
            <a:endParaRPr lang="en-US" sz="1700" dirty="0"/>
          </a:p>
          <a:p>
            <a:pPr marL="57150"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Connecter les </a:t>
            </a:r>
            <a:r>
              <a:rPr lang="en-US" sz="1700"/>
              <a:t>thèmes</a:t>
            </a:r>
            <a:r>
              <a:rPr lang="en-US" sz="1700" dirty="0"/>
              <a:t> </a:t>
            </a:r>
            <a:r>
              <a:rPr lang="en-US" sz="1700"/>
              <a:t>discutés</a:t>
            </a:r>
            <a:r>
              <a:rPr lang="en-US" sz="1700" dirty="0"/>
              <a:t> </a:t>
            </a:r>
            <a:r>
              <a:rPr lang="en-US" sz="1700"/>
              <a:t>lors</a:t>
            </a:r>
            <a:r>
              <a:rPr lang="en-US" sz="1700" dirty="0"/>
              <a:t> des séances de pastorale (KT, culture religieuse et grands </a:t>
            </a:r>
            <a:r>
              <a:rPr lang="en-US" sz="1700"/>
              <a:t>témoins</a:t>
            </a:r>
            <a:r>
              <a:rPr lang="en-US" sz="1700" dirty="0"/>
              <a:t>)</a:t>
            </a:r>
          </a:p>
          <a:p>
            <a:pPr marL="57150"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Faire Institution</a:t>
            </a:r>
          </a:p>
          <a:p>
            <a:pPr marL="57150"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Communiquer</a:t>
            </a:r>
            <a:r>
              <a:rPr lang="en-US" sz="1700" dirty="0"/>
              <a:t> pour </a:t>
            </a:r>
            <a:r>
              <a:rPr lang="en-US" sz="1700"/>
              <a:t>chaque</a:t>
            </a:r>
            <a:r>
              <a:rPr lang="en-US" sz="1700" dirty="0"/>
              <a:t> temps fort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23252" y="0"/>
            <a:ext cx="11207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64357" y="513853"/>
            <a:ext cx="4507025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3AB95E7-F5FF-6C8C-05A6-9C5478C058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812" r="6172" b="-2"/>
          <a:stretch>
            <a:fillRect/>
          </a:stretch>
        </p:blipFill>
        <p:spPr>
          <a:xfrm>
            <a:off x="4483341" y="799352"/>
            <a:ext cx="4069057" cy="52592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282117" y="-253670"/>
            <a:ext cx="137072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68730" y="422146"/>
            <a:ext cx="484026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532611" y="655140"/>
            <a:ext cx="515604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017482" y="0"/>
            <a:ext cx="212651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2258" y="6115501"/>
            <a:ext cx="1120884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03060" y="6453143"/>
            <a:ext cx="611177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66294EA3-9D38-DA40-A006-116311409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725" y="17145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6B6C2E-53AF-6576-CC98-BDEE69C09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879788"/>
              </p:ext>
            </p:extLst>
          </p:nvPr>
        </p:nvGraphicFramePr>
        <p:xfrm>
          <a:off x="520117" y="1182232"/>
          <a:ext cx="7558347" cy="5350381"/>
        </p:xfrm>
        <a:graphic>
          <a:graphicData uri="http://schemas.openxmlformats.org/drawingml/2006/table">
            <a:tbl>
              <a:tblPr firstRow="1" bandRow="1"/>
              <a:tblGrid>
                <a:gridCol w="1096842">
                  <a:extLst>
                    <a:ext uri="{9D8B030D-6E8A-4147-A177-3AD203B41FA5}">
                      <a16:colId xmlns:a16="http://schemas.microsoft.com/office/drawing/2014/main" val="2400850263"/>
                    </a:ext>
                  </a:extLst>
                </a:gridCol>
                <a:gridCol w="1652341">
                  <a:extLst>
                    <a:ext uri="{9D8B030D-6E8A-4147-A177-3AD203B41FA5}">
                      <a16:colId xmlns:a16="http://schemas.microsoft.com/office/drawing/2014/main" val="2277785593"/>
                    </a:ext>
                  </a:extLst>
                </a:gridCol>
                <a:gridCol w="3146124">
                  <a:extLst>
                    <a:ext uri="{9D8B030D-6E8A-4147-A177-3AD203B41FA5}">
                      <a16:colId xmlns:a16="http://schemas.microsoft.com/office/drawing/2014/main" val="534796254"/>
                    </a:ext>
                  </a:extLst>
                </a:gridCol>
                <a:gridCol w="1663040">
                  <a:extLst>
                    <a:ext uri="{9D8B030D-6E8A-4147-A177-3AD203B41FA5}">
                      <a16:colId xmlns:a16="http://schemas.microsoft.com/office/drawing/2014/main" val="1642494939"/>
                    </a:ext>
                  </a:extLst>
                </a:gridCol>
              </a:tblGrid>
              <a:tr h="469549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1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TEMPS FORTS</a:t>
                      </a:r>
                      <a:endParaRPr lang="fr-FR" sz="1800" dirty="0">
                        <a:effectLst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E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100" b="1" i="0" u="none" strike="noStrike" cap="small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DATE PROPOSÉE POUR LE SELF</a:t>
                      </a:r>
                      <a:endParaRPr lang="fr-FR" sz="1800">
                        <a:effectLst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E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1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MENU ET ANIMATIONS</a:t>
                      </a:r>
                      <a:endParaRPr lang="fr-FR" sz="1800" dirty="0">
                        <a:effectLst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E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1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ENTITE EN CHARGE</a:t>
                      </a:r>
                      <a:endParaRPr lang="fr-FR" sz="1800" dirty="0">
                        <a:effectLst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284273"/>
                  </a:ext>
                </a:extLst>
              </a:tr>
              <a:tr h="963810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100" b="1" i="0" u="none" strike="noStrike" cap="small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TOUSSAINT</a:t>
                      </a:r>
                      <a:endParaRPr lang="fr-FR" sz="1800">
                        <a:effectLst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Jeudi 5 novembre 2026</a:t>
                      </a:r>
                      <a:endParaRPr lang="fr-FR" sz="1800" dirty="0">
                        <a:effectLst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Pas de menu spécifique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Décoration – Nom de saints à célébrer et intentions de prières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  <a:p>
                      <a:pPr rtl="0" fontAlgn="base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Communication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Décoration : </a:t>
                      </a:r>
                      <a:r>
                        <a:rPr lang="fr-FR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Pastorale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école et collège</a:t>
                      </a:r>
                    </a:p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Communication : </a:t>
                      </a:r>
                      <a:r>
                        <a:rPr lang="fr-FR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Institution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</a:b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69505" marR="69505" marT="46337" marB="4633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2158672"/>
                  </a:ext>
                </a:extLst>
              </a:tr>
              <a:tr h="1149158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100" b="1" i="0" u="none" strike="noStrike" cap="small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DÉBUT DE L'AVENT</a:t>
                      </a:r>
                      <a:endParaRPr lang="fr-FR" sz="1800">
                        <a:effectLst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Jeudi 3 décembre 2026</a:t>
                      </a:r>
                      <a:endParaRPr lang="fr-FR" sz="1800" dirty="0">
                        <a:effectLst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Pas de menu spécifique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Décoration – Prévoir des lumières </a:t>
                      </a:r>
                      <a:r>
                        <a:rPr lang="fr-F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led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dans la cantine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  <a:p>
                      <a:pPr rtl="0" fontAlgn="base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Communication notamment envoi du calendrier de l’Avent APEL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Décoration : </a:t>
                      </a:r>
                      <a:r>
                        <a:rPr lang="fr-FR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Pastorale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école et collège</a:t>
                      </a:r>
                    </a:p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Communication : </a:t>
                      </a:r>
                      <a:r>
                        <a:rPr lang="fr-FR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Institution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</a:b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69505" marR="69505" marT="46337" marB="4633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9387320"/>
                  </a:ext>
                </a:extLst>
              </a:tr>
              <a:tr h="1149158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1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NOËL</a:t>
                      </a:r>
                      <a:endParaRPr lang="fr-FR" sz="1800" dirty="0">
                        <a:effectLst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Jeudi 10 décembre 2026</a:t>
                      </a:r>
                      <a:endParaRPr lang="fr-FR" sz="1800" dirty="0">
                        <a:effectLst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Menu de Noël (salade de saumon fumé, Hamburger frites et bûches de Noël)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Décoration – Sapin de Noël dans le self (Prise en charge par l’équipe su self)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  <a:p>
                      <a:pPr rtl="0" fontAlgn="base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Communication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Menu : </a:t>
                      </a:r>
                      <a:r>
                        <a:rPr lang="fr-F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Convivio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Décoration : </a:t>
                      </a:r>
                      <a:r>
                        <a:rPr lang="fr-FR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Pastorale</a:t>
                      </a: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école et collège</a:t>
                      </a:r>
                    </a:p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Communication : </a:t>
                      </a:r>
                      <a:r>
                        <a:rPr lang="fr-FR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Institution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</a:b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69505" marR="69505" marT="46337" marB="4633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9889589"/>
                  </a:ext>
                </a:extLst>
              </a:tr>
              <a:tr h="809353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1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EPIPHANIE</a:t>
                      </a:r>
                      <a:endParaRPr lang="fr-FR" sz="1800" dirty="0">
                        <a:effectLst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Jeudi 7 janvier 2027</a:t>
                      </a:r>
                      <a:endParaRPr lang="fr-FR" sz="1800" dirty="0">
                        <a:effectLst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Menu - Galettes des rois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  <a:p>
                      <a:pPr rtl="0" fontAlgn="base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Nota – prévoir la galette APEL la semaine suivante soit le vendredi 15 janvier 2027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Menu : </a:t>
                      </a:r>
                      <a:r>
                        <a:rPr lang="fr-FR" sz="11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Convivio</a:t>
                      </a:r>
                      <a:endParaRPr lang="fr-FR" sz="1100" b="0" i="0" u="none" strike="noStrike" dirty="0">
                        <a:solidFill>
                          <a:srgbClr val="FF0000"/>
                        </a:solidFill>
                        <a:effectLst/>
                        <a:latin typeface="Noto Sans Symbols"/>
                      </a:endParaRPr>
                    </a:p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Communication : </a:t>
                      </a:r>
                      <a:r>
                        <a:rPr lang="fr-FR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Institution</a:t>
                      </a:r>
                      <a:b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</a:b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69505" marR="69505" marT="46337" marB="4633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7288444"/>
                  </a:ext>
                </a:extLst>
              </a:tr>
              <a:tr h="809353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100" b="1" i="0" u="none" strike="noStrike" kern="1200" cap="all" baseline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Saint Don Bosco</a:t>
                      </a: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Vendredi 29 janvier 2027</a:t>
                      </a:r>
                      <a:endParaRPr kumimoji="0" lang="fr-F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Menu festif</a:t>
                      </a: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Menu :</a:t>
                      </a:r>
                      <a:r>
                        <a:rPr lang="fr-FR" sz="11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Convivio</a:t>
                      </a:r>
                      <a:endParaRPr lang="fr-FR" sz="1100" b="0" i="0" u="none" strike="noStrike" dirty="0">
                        <a:solidFill>
                          <a:srgbClr val="FF0000"/>
                        </a:solidFill>
                        <a:effectLst/>
                        <a:latin typeface="Noto Sans Symbols"/>
                      </a:endParaRPr>
                    </a:p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Communication : </a:t>
                      </a:r>
                      <a:r>
                        <a:rPr lang="fr-FR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Institution</a:t>
                      </a:r>
                    </a:p>
                  </a:txBody>
                  <a:tcPr marL="69505" marR="69505" marT="46337" marB="4633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732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4428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282117" y="-253670"/>
            <a:ext cx="137072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68730" y="422146"/>
            <a:ext cx="484026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532611" y="655140"/>
            <a:ext cx="515604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017482" y="0"/>
            <a:ext cx="212651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2258" y="6115501"/>
            <a:ext cx="1120884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03060" y="6453143"/>
            <a:ext cx="611177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C347CA4E-2BAB-9793-2E53-03D217213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5100" y="15668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726794-7E78-EC00-14E2-9BEEB7805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161799"/>
              </p:ext>
            </p:extLst>
          </p:nvPr>
        </p:nvGraphicFramePr>
        <p:xfrm>
          <a:off x="646546" y="1109880"/>
          <a:ext cx="8137236" cy="5436042"/>
        </p:xfrm>
        <a:graphic>
          <a:graphicData uri="http://schemas.openxmlformats.org/drawingml/2006/table">
            <a:tbl>
              <a:tblPr firstRow="1" bandRow="1"/>
              <a:tblGrid>
                <a:gridCol w="1339448">
                  <a:extLst>
                    <a:ext uri="{9D8B030D-6E8A-4147-A177-3AD203B41FA5}">
                      <a16:colId xmlns:a16="http://schemas.microsoft.com/office/drawing/2014/main" val="1763304421"/>
                    </a:ext>
                  </a:extLst>
                </a:gridCol>
                <a:gridCol w="1502005">
                  <a:extLst>
                    <a:ext uri="{9D8B030D-6E8A-4147-A177-3AD203B41FA5}">
                      <a16:colId xmlns:a16="http://schemas.microsoft.com/office/drawing/2014/main" val="132666716"/>
                    </a:ext>
                  </a:extLst>
                </a:gridCol>
                <a:gridCol w="3762561">
                  <a:extLst>
                    <a:ext uri="{9D8B030D-6E8A-4147-A177-3AD203B41FA5}">
                      <a16:colId xmlns:a16="http://schemas.microsoft.com/office/drawing/2014/main" val="4239285878"/>
                    </a:ext>
                  </a:extLst>
                </a:gridCol>
                <a:gridCol w="1533222">
                  <a:extLst>
                    <a:ext uri="{9D8B030D-6E8A-4147-A177-3AD203B41FA5}">
                      <a16:colId xmlns:a16="http://schemas.microsoft.com/office/drawing/2014/main" val="2682532609"/>
                    </a:ext>
                  </a:extLst>
                </a:gridCol>
              </a:tblGrid>
              <a:tr h="412179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1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TEMPS FORTS</a:t>
                      </a:r>
                      <a:endParaRPr lang="fr-FR" sz="1800" dirty="0">
                        <a:effectLst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E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100" b="1" i="0" u="none" strike="noStrike" cap="small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DATE PROPOSÉE POUR LE SELF</a:t>
                      </a:r>
                      <a:endParaRPr lang="fr-FR" sz="1800">
                        <a:effectLst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E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1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MENU ET ANIMATIONS</a:t>
                      </a:r>
                      <a:endParaRPr lang="fr-FR" sz="1800" dirty="0">
                        <a:effectLst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E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1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ACTIONS PASTORALES</a:t>
                      </a:r>
                      <a:endParaRPr lang="fr-FR" sz="1800" dirty="0">
                        <a:effectLst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320824"/>
                  </a:ext>
                </a:extLst>
              </a:tr>
              <a:tr h="510605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000" b="1" i="0" u="none" strike="noStrike" cap="small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CHANDELEUR</a:t>
                      </a:r>
                      <a:endParaRPr lang="fr-FR" sz="1800">
                        <a:effectLst/>
                      </a:endParaRPr>
                    </a:p>
                  </a:txBody>
                  <a:tcPr marL="57945" marR="57945" marT="38630" marB="3863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Jeudi 4 février 2027</a:t>
                      </a:r>
                      <a:endParaRPr lang="fr-FR" sz="1800" dirty="0">
                        <a:effectLst/>
                      </a:endParaRPr>
                    </a:p>
                  </a:txBody>
                  <a:tcPr marL="57945" marR="57945" marT="38630" marB="3863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Crêpes</a:t>
                      </a:r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57945" marR="57945" marT="38630" marB="3863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Menu : </a:t>
                      </a:r>
                      <a:r>
                        <a:rPr lang="fr-FR" sz="10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Convivio</a:t>
                      </a:r>
                      <a:endParaRPr lang="fr-FR" sz="1000" b="0" i="0" u="none" strike="noStrike" dirty="0">
                        <a:solidFill>
                          <a:srgbClr val="FF0000"/>
                        </a:solidFill>
                        <a:effectLst/>
                        <a:latin typeface="Noto Sans Symbols"/>
                      </a:endParaRPr>
                    </a:p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Communication : </a:t>
                      </a:r>
                      <a:r>
                        <a:rPr lang="fr-F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Institution</a:t>
                      </a:r>
                    </a:p>
                  </a:txBody>
                  <a:tcPr marL="57945" marR="57945" marT="38630" marB="3863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579955"/>
                  </a:ext>
                </a:extLst>
              </a:tr>
              <a:tr h="947743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0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MERCREDI DES CENDRES (DÉBUT DU CAREME) </a:t>
                      </a:r>
                    </a:p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0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 FEVRIER 2027 </a:t>
                      </a:r>
                      <a:endParaRPr lang="fr-FR" sz="1800" dirty="0">
                        <a:effectLst/>
                      </a:endParaRPr>
                    </a:p>
                  </a:txBody>
                  <a:tcPr marL="57945" marR="57945" marT="38630" marB="3863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Vacances </a:t>
                      </a:r>
                      <a:endParaRPr lang="fr-FR" sz="1800" dirty="0">
                        <a:effectLst/>
                      </a:endParaRPr>
                    </a:p>
                  </a:txBody>
                  <a:tcPr marL="57945" marR="57945" marT="38630" marB="3863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57945" marR="57945" marT="38630" marB="3863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Communication sur le mercredi des cendres qui tombe pendant les vacances de février cette année - </a:t>
                      </a:r>
                      <a:r>
                        <a:rPr lang="fr-F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Pastorale</a:t>
                      </a:r>
                      <a:endParaRPr lang="fr-FR" sz="1000" b="0" i="0" u="none" strike="noStrike" dirty="0">
                        <a:solidFill>
                          <a:srgbClr val="FF0000"/>
                        </a:solidFill>
                        <a:effectLst/>
                        <a:latin typeface="Noto Sans Symbols"/>
                      </a:endParaRPr>
                    </a:p>
                  </a:txBody>
                  <a:tcPr marL="57945" marR="57945" marT="38630" marB="3863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5604479"/>
                  </a:ext>
                </a:extLst>
              </a:tr>
              <a:tr h="1893785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0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CARÊME</a:t>
                      </a:r>
                    </a:p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0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 FEVRIER – 25 MARS 2027</a:t>
                      </a:r>
                      <a:endParaRPr lang="fr-FR" sz="1800" dirty="0">
                        <a:effectLst/>
                      </a:endParaRPr>
                    </a:p>
                  </a:txBody>
                  <a:tcPr marL="57945" marR="57945" marT="38630" marB="3863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Vendredi 26 février 2027</a:t>
                      </a:r>
                      <a:endParaRPr lang="fr-FR" sz="1800" dirty="0">
                        <a:effectLst/>
                      </a:endParaRPr>
                    </a:p>
                    <a:p>
                      <a:pPr algn="ctr" rtl="0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Vendredi 5 mars 2027 Vendredi 12 mars 2027</a:t>
                      </a:r>
                    </a:p>
                    <a:p>
                      <a:pPr algn="ctr" rtl="0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Vendredi 19 mars 2027</a:t>
                      </a:r>
                    </a:p>
                    <a:p>
                      <a:pPr algn="ctr" rtl="0" fontAlgn="ctr">
                        <a:buNone/>
                      </a:pPr>
                      <a:endParaRPr lang="fr-FR" sz="1000" b="1" i="0" u="none" strike="noStrike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  <a:p>
                      <a:pPr algn="ctr" rtl="0" fontAlgn="ctr">
                        <a:buNone/>
                      </a:pPr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Vendredi 26 mars 2027  (vendredi saint)*</a:t>
                      </a:r>
                      <a:endParaRPr lang="fr-FR" sz="1800" dirty="0">
                        <a:effectLst/>
                      </a:endParaRPr>
                    </a:p>
                  </a:txBody>
                  <a:tcPr marL="57945" marR="57945" marT="38630" marB="3863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Menu : Menu unique allégé (poisson)</a:t>
                      </a:r>
                    </a:p>
                    <a:p>
                      <a:pPr rtl="0" fontAlgn="base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Le vendredi 26 mars 2027 (vendredi saint) – Opération « bol de riz »</a:t>
                      </a:r>
                    </a:p>
                  </a:txBody>
                  <a:tcPr marL="57945" marR="57945" marT="38630" marB="3863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Donner du sens à l’opération « bol de riz » : exemple action de prières où chaque enfant vient avec un cœur sur lequel il a écrit un message à Dieu et qu’il colle ensuite sur un grand cœur + choisir une ou plusieurs associations – </a:t>
                      </a:r>
                      <a:r>
                        <a:rPr lang="fr-F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Pastorale</a:t>
                      </a:r>
                    </a:p>
                    <a:p>
                      <a:pPr rtl="0" fontAlgn="base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Menu – </a:t>
                      </a:r>
                      <a:r>
                        <a:rPr lang="fr-FR" sz="10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Convivio</a:t>
                      </a: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(pas de poisson pané donc pas de colin meunière)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57945" marR="57945" marT="38630" marB="3863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444789"/>
                  </a:ext>
                </a:extLst>
              </a:tr>
              <a:tr h="1391225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9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AÏD EL-FITR</a:t>
                      </a:r>
                      <a:endParaRPr lang="fr-FR" sz="1600" dirty="0">
                        <a:effectLst/>
                      </a:endParaRPr>
                    </a:p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9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(FIN DU RAMADAN)</a:t>
                      </a:r>
                      <a:endParaRPr lang="fr-FR" sz="1600" dirty="0">
                        <a:effectLst/>
                      </a:endParaRPr>
                    </a:p>
                  </a:txBody>
                  <a:tcPr marL="35707" marR="35707" marT="23805" marB="2380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[autour du 8 mars 2027]</a:t>
                      </a:r>
                    </a:p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Jeudi 11 mars 2027</a:t>
                      </a:r>
                      <a:endParaRPr lang="fr-FR" sz="1600" dirty="0">
                        <a:effectLst/>
                      </a:endParaRPr>
                    </a:p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(la date exacte sera validée au dernier moment)</a:t>
                      </a:r>
                      <a:endParaRPr lang="fr-FR" sz="1600" dirty="0">
                        <a:effectLst/>
                      </a:endParaRPr>
                    </a:p>
                  </a:txBody>
                  <a:tcPr marL="35707" marR="35707" marT="23805" marB="2380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Menu – Salade de carottes aux épices + bricks de fromage aux herbes + couscous ou tajine de poulet + Gâteaux (Nota pas de porc)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  <a:p>
                      <a:pPr rtl="0" fontAlgn="base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Communication – ce qui nous rassemble catholiques et musulmans (période de jeûne)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35707" marR="35707" marT="23805" marB="2380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fr-FR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Institution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 : travailler sur un grand témoin inter-religieux</a:t>
                      </a:r>
                    </a:p>
                    <a:p>
                      <a:pPr rtl="0" fontAlgn="base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Convivio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- Menu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35707" marR="35707" marT="23805" marB="2380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7336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6925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282117" y="-253670"/>
            <a:ext cx="137072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68730" y="422146"/>
            <a:ext cx="484026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532611" y="655140"/>
            <a:ext cx="515604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017482" y="0"/>
            <a:ext cx="212651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2258" y="6115501"/>
            <a:ext cx="1120884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03060" y="6453143"/>
            <a:ext cx="611177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CC6903F4-C285-B87E-0A1D-7D3E67445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6163" y="15367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76A6D6-A845-163E-6568-E7D536D8C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421646"/>
              </p:ext>
            </p:extLst>
          </p:nvPr>
        </p:nvGraphicFramePr>
        <p:xfrm>
          <a:off x="511441" y="878945"/>
          <a:ext cx="7625796" cy="5277861"/>
        </p:xfrm>
        <a:graphic>
          <a:graphicData uri="http://schemas.openxmlformats.org/drawingml/2006/table">
            <a:tbl>
              <a:tblPr firstRow="1" bandRow="1"/>
              <a:tblGrid>
                <a:gridCol w="1083876">
                  <a:extLst>
                    <a:ext uri="{9D8B030D-6E8A-4147-A177-3AD203B41FA5}">
                      <a16:colId xmlns:a16="http://schemas.microsoft.com/office/drawing/2014/main" val="2886156555"/>
                    </a:ext>
                  </a:extLst>
                </a:gridCol>
                <a:gridCol w="1360820">
                  <a:extLst>
                    <a:ext uri="{9D8B030D-6E8A-4147-A177-3AD203B41FA5}">
                      <a16:colId xmlns:a16="http://schemas.microsoft.com/office/drawing/2014/main" val="2307539652"/>
                    </a:ext>
                  </a:extLst>
                </a:gridCol>
                <a:gridCol w="3454446">
                  <a:extLst>
                    <a:ext uri="{9D8B030D-6E8A-4147-A177-3AD203B41FA5}">
                      <a16:colId xmlns:a16="http://schemas.microsoft.com/office/drawing/2014/main" val="2582551492"/>
                    </a:ext>
                  </a:extLst>
                </a:gridCol>
                <a:gridCol w="1726654">
                  <a:extLst>
                    <a:ext uri="{9D8B030D-6E8A-4147-A177-3AD203B41FA5}">
                      <a16:colId xmlns:a16="http://schemas.microsoft.com/office/drawing/2014/main" val="831902639"/>
                    </a:ext>
                  </a:extLst>
                </a:gridCol>
              </a:tblGrid>
              <a:tr h="598873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1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TEMPS FORTS</a:t>
                      </a:r>
                      <a:endParaRPr lang="fr-FR" sz="1800" dirty="0">
                        <a:effectLst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E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1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DATE PROPOSÉE POUR LE SELF</a:t>
                      </a:r>
                      <a:endParaRPr lang="fr-FR" sz="1800" dirty="0">
                        <a:effectLst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E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1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MENU ET ANIMATIONS</a:t>
                      </a:r>
                      <a:endParaRPr lang="fr-FR" sz="1800" dirty="0">
                        <a:effectLst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E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11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ACTIONS PASTORALES</a:t>
                      </a:r>
                      <a:endParaRPr lang="fr-FR" sz="1800" dirty="0">
                        <a:effectLst/>
                      </a:endParaRPr>
                    </a:p>
                  </a:txBody>
                  <a:tcPr marL="69505" marR="69505" marT="46337" marB="4633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8764315"/>
                  </a:ext>
                </a:extLst>
              </a:tr>
              <a:tr h="543929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9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SAINT JOSEPH</a:t>
                      </a:r>
                      <a:endParaRPr lang="fr-FR" sz="1600" dirty="0">
                        <a:effectLst/>
                      </a:endParaRPr>
                    </a:p>
                  </a:txBody>
                  <a:tcPr marL="35707" marR="35707" marT="23805" marB="2380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Vendredi 19 mars 2027</a:t>
                      </a:r>
                      <a:endParaRPr lang="fr-FR" sz="1600" dirty="0">
                        <a:effectLst/>
                      </a:endParaRPr>
                    </a:p>
                  </a:txBody>
                  <a:tcPr marL="35707" marR="35707" marT="23805" marB="2380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Menu carême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35707" marR="35707" marT="23805" marB="2380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Pastorale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: </a:t>
                      </a:r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Comunication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35707" marR="35707" marT="23805" marB="2380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672013"/>
                  </a:ext>
                </a:extLst>
              </a:tr>
              <a:tr h="1299313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9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RAMEAUX -</a:t>
                      </a:r>
                      <a:endParaRPr lang="fr-FR" sz="1600" dirty="0">
                        <a:effectLst/>
                      </a:endParaRPr>
                    </a:p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9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SEMAINE SAINTE</a:t>
                      </a:r>
                      <a:endParaRPr lang="fr-FR" sz="1600" dirty="0">
                        <a:effectLst/>
                      </a:endParaRPr>
                    </a:p>
                  </a:txBody>
                  <a:tcPr marL="35707" marR="35707" marT="23805" marB="2380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Mardi 23 mars 2027</a:t>
                      </a:r>
                      <a:endParaRPr lang="fr-FR" sz="1600" dirty="0">
                        <a:effectLst/>
                      </a:endParaRPr>
                    </a:p>
                  </a:txBody>
                  <a:tcPr marL="35707" marR="35707" marT="23805" marB="2380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Menu : Menu festif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35707" marR="35707" marT="23805" marB="2380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</a:t>
                      </a:r>
                      <a:r>
                        <a:rPr lang="fr-FR" sz="9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Convivio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: Menu</a:t>
                      </a:r>
                    </a:p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Pastorale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: </a:t>
                      </a:r>
                      <a:r>
                        <a:rPr lang="fr-FR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Noto Sans Symbols"/>
                        </a:rPr>
                        <a:t>Communication</a:t>
                      </a:r>
                      <a:b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</a:b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35707" marR="35707" marT="23805" marB="2380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4037921"/>
                  </a:ext>
                </a:extLst>
              </a:tr>
              <a:tr h="609781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9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PÂQUES</a:t>
                      </a:r>
                      <a:endParaRPr lang="fr-FR" sz="1600" dirty="0">
                        <a:effectLst/>
                      </a:endParaRPr>
                    </a:p>
                  </a:txBody>
                  <a:tcPr marL="35707" marR="35707" marT="23805" marB="2380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Mardi 30 mars 2027</a:t>
                      </a:r>
                      <a:endParaRPr lang="fr-FR" sz="1600" dirty="0">
                        <a:effectLst/>
                      </a:endParaRPr>
                    </a:p>
                  </a:txBody>
                  <a:tcPr marL="35707" marR="35707" marT="23805" marB="2380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Menu - Agneau sauté ou en ragoût + légumes + œufs en chocolat 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35707" marR="35707" marT="23805" marB="2380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Menu – </a:t>
                      </a:r>
                      <a:r>
                        <a:rPr lang="fr-FR" sz="9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Convivio</a:t>
                      </a:r>
                      <a:endParaRPr lang="fr-FR" sz="900" b="0" i="0" u="none" strike="noStrike" dirty="0">
                        <a:solidFill>
                          <a:srgbClr val="FF0000"/>
                        </a:solidFill>
                        <a:effectLst/>
                        <a:latin typeface="Noto Sans Symbols"/>
                      </a:endParaRPr>
                    </a:p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Pastorale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– Actions et communication</a:t>
                      </a:r>
                      <a:b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</a:b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35707" marR="35707" marT="23805" marB="2380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6293064"/>
                  </a:ext>
                </a:extLst>
              </a:tr>
              <a:tr h="960649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9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PESSAH</a:t>
                      </a:r>
                      <a:endParaRPr lang="fr-FR" sz="1600" dirty="0">
                        <a:effectLst/>
                      </a:endParaRPr>
                    </a:p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9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(PÂQUES JUIVE)</a:t>
                      </a:r>
                      <a:endParaRPr lang="fr-FR" sz="1600" dirty="0">
                        <a:effectLst/>
                      </a:endParaRPr>
                    </a:p>
                  </a:txBody>
                  <a:tcPr marL="35707" marR="35707" marT="23805" marB="2380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Jeudi 29 avril 2027</a:t>
                      </a:r>
                      <a:endParaRPr lang="fr-FR" sz="1600" dirty="0">
                        <a:effectLst/>
                      </a:endParaRPr>
                    </a:p>
                  </a:txBody>
                  <a:tcPr marL="35707" marR="35707" marT="23805" marB="2380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Menu – Alternative à l’agneau comme un sauté de poulet ou une alternative végétarienne + légumes + œufs en chocolat + </a:t>
                      </a:r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Matsa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(pain non levé) + jus de raisins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  <a:p>
                      <a:pPr rtl="0" fontAlgn="base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Attention – ne pas prévoir de pain ce jour là pour comprendre la symbolique du </a:t>
                      </a:r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matsa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(pain non levé)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35707" marR="35707" marT="23805" marB="2380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6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Menu – </a:t>
                      </a:r>
                      <a:r>
                        <a:rPr lang="fr-FR" sz="9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Convivio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. On en rediscute en septembre pour voir si </a:t>
                      </a:r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convivio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a trouvé du pain </a:t>
                      </a:r>
                      <a:r>
                        <a:rPr lang="fr-F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Matsa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</a:t>
                      </a:r>
                    </a:p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Pastorale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– travail sur la signification et tisser des liens avec les autres religions.</a:t>
                      </a:r>
                    </a:p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Institution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- communication</a:t>
                      </a:r>
                    </a:p>
                  </a:txBody>
                  <a:tcPr marL="35707" marR="35707" marT="23805" marB="2380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3389772"/>
                  </a:ext>
                </a:extLst>
              </a:tr>
              <a:tr h="621985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9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ASCENSION</a:t>
                      </a:r>
                      <a:endParaRPr lang="fr-FR" sz="1600" dirty="0">
                        <a:effectLst/>
                      </a:endParaRPr>
                    </a:p>
                  </a:txBody>
                  <a:tcPr marL="35707" marR="35707" marT="23805" marB="2380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br>
                        <a:rPr lang="fr-FR" sz="1600" dirty="0">
                          <a:effectLst/>
                        </a:rPr>
                      </a:br>
                      <a:r>
                        <a:rPr lang="fr-FR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4 mai 2027</a:t>
                      </a:r>
                    </a:p>
                  </a:txBody>
                  <a:tcPr marL="35707" marR="35707" marT="23805" marB="2380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Décoration – Décorer le self avec la production issue des séances KT de l’école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35707" marR="35707" marT="23805" marB="2380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</a:t>
                      </a:r>
                      <a:r>
                        <a:rPr lang="fr-FR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Pastorale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– Décoration</a:t>
                      </a:r>
                    </a:p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Institution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- Communication</a:t>
                      </a:r>
                      <a:b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</a:b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35707" marR="35707" marT="23805" marB="2380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2598899"/>
                  </a:ext>
                </a:extLst>
              </a:tr>
              <a:tr h="567799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fr-FR" sz="900" b="1" i="0" u="none" strike="noStrike" cap="small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PENTECÔTE</a:t>
                      </a:r>
                      <a:endParaRPr lang="fr-FR" sz="1600" dirty="0">
                        <a:effectLst/>
                      </a:endParaRPr>
                    </a:p>
                  </a:txBody>
                  <a:tcPr marL="35707" marR="35707" marT="23805" marB="2380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br>
                        <a:rPr lang="fr-FR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</a:br>
                      <a:r>
                        <a:rPr lang="fr-FR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14 mai 2027</a:t>
                      </a:r>
                    </a:p>
                  </a:txBody>
                  <a:tcPr marL="35707" marR="35707" marT="23805" marB="2380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Décoration – Décorer le self avec la production issue des séances KT de l’école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35707" marR="35707" marT="23805" marB="2380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</a:t>
                      </a:r>
                      <a:r>
                        <a:rPr lang="fr-FR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Pastorale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– Décoration</a:t>
                      </a:r>
                    </a:p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Noto Sans Symbols"/>
                        </a:rPr>
                        <a:t>Institution</a:t>
                      </a: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  <a:t> - Communication</a:t>
                      </a:r>
                      <a:b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Noto Sans Symbols"/>
                        </a:rPr>
                      </a:b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  <a:p>
                      <a:pPr rtl="0" fontAlgn="base">
                        <a:buFont typeface="Arial" panose="020B0604020202020204" pitchFamily="34" charset="0"/>
                        <a:buChar char="•"/>
                      </a:pP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Noto Sans Symbols"/>
                      </a:endParaRPr>
                    </a:p>
                  </a:txBody>
                  <a:tcPr marL="35707" marR="35707" marT="23805" marB="2380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0201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4708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Triangle 10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845820" y="4212709"/>
            <a:ext cx="6174222" cy="13376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000" b="1">
                <a:solidFill>
                  <a:srgbClr val="286428"/>
                </a:solidFill>
              </a:defRPr>
            </a:pP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Recommandations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Carême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90720" y="1107907"/>
            <a:ext cx="4060699" cy="2799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323232"/>
                </a:solidFill>
              </a:defRPr>
            </a:pPr>
            <a:r>
              <a:rPr lang="en-US" sz="1700" dirty="0" err="1"/>
              <a:t>Produits</a:t>
            </a:r>
            <a:r>
              <a:rPr lang="en-US" sz="1700" dirty="0"/>
              <a:t> simples, plats </a:t>
            </a:r>
            <a:r>
              <a:rPr lang="en-US" sz="1700" dirty="0" err="1"/>
              <a:t>moins</a:t>
            </a:r>
            <a:r>
              <a:rPr lang="en-US" sz="1700" dirty="0"/>
              <a:t> riches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323232"/>
                </a:solidFill>
              </a:defRPr>
            </a:pPr>
            <a:r>
              <a:rPr lang="en-US" sz="1700" dirty="0"/>
              <a:t>Fruits, </a:t>
            </a:r>
            <a:r>
              <a:rPr lang="en-US" sz="1700" dirty="0" err="1"/>
              <a:t>légumes</a:t>
            </a:r>
            <a:r>
              <a:rPr lang="en-US" sz="1700" dirty="0"/>
              <a:t>, </a:t>
            </a:r>
            <a:r>
              <a:rPr lang="en-US" sz="1700" dirty="0" err="1"/>
              <a:t>légumineuses</a:t>
            </a:r>
            <a:endParaRPr lang="en-US" sz="17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323232"/>
                </a:solidFill>
              </a:defRPr>
            </a:pPr>
            <a:r>
              <a:rPr lang="en-US" sz="1700" dirty="0" err="1"/>
              <a:t>Poissons</a:t>
            </a:r>
            <a:r>
              <a:rPr lang="en-US" sz="1700" dirty="0"/>
              <a:t> (pas </a:t>
            </a:r>
            <a:r>
              <a:rPr lang="en-US" sz="1700" dirty="0" err="1"/>
              <a:t>panés</a:t>
            </a:r>
            <a:r>
              <a:rPr lang="en-US" sz="1700" dirty="0"/>
              <a:t>)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323232"/>
                </a:solidFill>
              </a:defRPr>
            </a:pPr>
            <a:r>
              <a:rPr lang="en-US" sz="1700" dirty="0"/>
              <a:t>Desserts simples : fruits, yaourts </a:t>
            </a:r>
            <a:r>
              <a:rPr lang="en-US" sz="1700" dirty="0" err="1"/>
              <a:t>végétaux</a:t>
            </a:r>
            <a:endParaRPr lang="en-US" sz="17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4207D3E-720A-59BD-30C5-9146A0F44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42" y="1307592"/>
            <a:ext cx="2672737" cy="27996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3F6524C-5942-E483-7A4F-B8BCF48A2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012" y="342632"/>
            <a:ext cx="6187976" cy="61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540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746</Words>
  <Application>Microsoft Office PowerPoint</Application>
  <PresentationFormat>Affichage à l'écran (4:3)</PresentationFormat>
  <Paragraphs>123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Noto Sans Symbols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amandine daviet-deniaud</dc:creator>
  <cp:keywords/>
  <dc:description>generated using python-pptx</dc:description>
  <cp:lastModifiedBy>Gwénola CHASTAING - Secrétariat Collège Saint-Joseph Asnières</cp:lastModifiedBy>
  <cp:revision>9</cp:revision>
  <cp:lastPrinted>2026-07-09T08:05:47Z</cp:lastPrinted>
  <dcterms:created xsi:type="dcterms:W3CDTF">2013-01-27T09:14:16Z</dcterms:created>
  <dcterms:modified xsi:type="dcterms:W3CDTF">2026-07-09T08:06:19Z</dcterms:modified>
  <cp:category/>
</cp:coreProperties>
</file>